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3" r:id="rId3"/>
    <p:sldId id="274" r:id="rId4"/>
    <p:sldId id="275" r:id="rId5"/>
    <p:sldId id="277" r:id="rId6"/>
    <p:sldId id="276" r:id="rId7"/>
    <p:sldId id="258" r:id="rId8"/>
    <p:sldId id="256" r:id="rId9"/>
    <p:sldId id="260" r:id="rId10"/>
    <p:sldId id="264" r:id="rId11"/>
    <p:sldId id="269" r:id="rId12"/>
    <p:sldId id="270" r:id="rId13"/>
    <p:sldId id="27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8" d="100"/>
          <a:sy n="78" d="100"/>
        </p:scale>
        <p:origin x="-1050" y="-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E9D75BF-11AF-40CC-962A-53574A1FE9C3}" type="datetimeFigureOut">
              <a:rPr lang="ru-RU" smtClean="0"/>
              <a:pPr/>
              <a:t>29.09.2016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0439CEA-E34D-4F87-B803-482870594FAC}" type="slidenum">
              <a:rPr lang="ru-RU" smtClean="0"/>
              <a:pPr/>
              <a:t>‹#›</a:t>
            </a:fld>
            <a:endParaRPr lang="ru-RU"/>
          </a:p>
        </p:txBody>
      </p:sp>
    </p:spTree>
    <p:extLst>
      <p:ext uri="{BB962C8B-B14F-4D97-AF65-F5344CB8AC3E}">
        <p14:creationId xmlns:p14="http://schemas.microsoft.com/office/powerpoint/2010/main" xmlns="" val="2138682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E9D75BF-11AF-40CC-962A-53574A1FE9C3}" type="datetimeFigureOut">
              <a:rPr lang="ru-RU" smtClean="0"/>
              <a:pPr/>
              <a:t>29.09.2016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0439CEA-E34D-4F87-B803-482870594FAC}" type="slidenum">
              <a:rPr lang="ru-RU" smtClean="0"/>
              <a:pPr/>
              <a:t>‹#›</a:t>
            </a:fld>
            <a:endParaRPr lang="ru-RU"/>
          </a:p>
        </p:txBody>
      </p:sp>
    </p:spTree>
    <p:extLst>
      <p:ext uri="{BB962C8B-B14F-4D97-AF65-F5344CB8AC3E}">
        <p14:creationId xmlns:p14="http://schemas.microsoft.com/office/powerpoint/2010/main" xmlns="" val="186258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E9D75BF-11AF-40CC-962A-53574A1FE9C3}" type="datetimeFigureOut">
              <a:rPr lang="ru-RU" smtClean="0"/>
              <a:pPr/>
              <a:t>29.09.2016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0439CEA-E34D-4F87-B803-482870594FAC}" type="slidenum">
              <a:rPr lang="ru-RU" smtClean="0"/>
              <a:pPr/>
              <a:t>‹#›</a:t>
            </a:fld>
            <a:endParaRPr lang="ru-RU"/>
          </a:p>
        </p:txBody>
      </p:sp>
    </p:spTree>
    <p:extLst>
      <p:ext uri="{BB962C8B-B14F-4D97-AF65-F5344CB8AC3E}">
        <p14:creationId xmlns:p14="http://schemas.microsoft.com/office/powerpoint/2010/main" xmlns="" val="2059879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E9D75BF-11AF-40CC-962A-53574A1FE9C3}" type="datetimeFigureOut">
              <a:rPr lang="ru-RU" smtClean="0"/>
              <a:pPr/>
              <a:t>29.09.2016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0439CEA-E34D-4F87-B803-482870594FAC}" type="slidenum">
              <a:rPr lang="ru-RU" smtClean="0"/>
              <a:pPr/>
              <a:t>‹#›</a:t>
            </a:fld>
            <a:endParaRPr lang="ru-RU"/>
          </a:p>
        </p:txBody>
      </p:sp>
    </p:spTree>
    <p:extLst>
      <p:ext uri="{BB962C8B-B14F-4D97-AF65-F5344CB8AC3E}">
        <p14:creationId xmlns:p14="http://schemas.microsoft.com/office/powerpoint/2010/main" xmlns="" val="1651700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E9D75BF-11AF-40CC-962A-53574A1FE9C3}" type="datetimeFigureOut">
              <a:rPr lang="ru-RU" smtClean="0"/>
              <a:pPr/>
              <a:t>29.09.2016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0439CEA-E34D-4F87-B803-482870594FAC}" type="slidenum">
              <a:rPr lang="ru-RU" smtClean="0"/>
              <a:pPr/>
              <a:t>‹#›</a:t>
            </a:fld>
            <a:endParaRPr lang="ru-RU"/>
          </a:p>
        </p:txBody>
      </p:sp>
    </p:spTree>
    <p:extLst>
      <p:ext uri="{BB962C8B-B14F-4D97-AF65-F5344CB8AC3E}">
        <p14:creationId xmlns:p14="http://schemas.microsoft.com/office/powerpoint/2010/main" xmlns="" val="3604863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E9D75BF-11AF-40CC-962A-53574A1FE9C3}" type="datetimeFigureOut">
              <a:rPr lang="ru-RU" smtClean="0"/>
              <a:pPr/>
              <a:t>29.09.2016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0439CEA-E34D-4F87-B803-482870594FAC}" type="slidenum">
              <a:rPr lang="ru-RU" smtClean="0"/>
              <a:pPr/>
              <a:t>‹#›</a:t>
            </a:fld>
            <a:endParaRPr lang="ru-RU"/>
          </a:p>
        </p:txBody>
      </p:sp>
    </p:spTree>
    <p:extLst>
      <p:ext uri="{BB962C8B-B14F-4D97-AF65-F5344CB8AC3E}">
        <p14:creationId xmlns:p14="http://schemas.microsoft.com/office/powerpoint/2010/main" xmlns="" val="1613064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E9D75BF-11AF-40CC-962A-53574A1FE9C3}" type="datetimeFigureOut">
              <a:rPr lang="ru-RU" smtClean="0"/>
              <a:pPr/>
              <a:t>29.09.2016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0439CEA-E34D-4F87-B803-482870594FAC}" type="slidenum">
              <a:rPr lang="ru-RU" smtClean="0"/>
              <a:pPr/>
              <a:t>‹#›</a:t>
            </a:fld>
            <a:endParaRPr lang="ru-RU"/>
          </a:p>
        </p:txBody>
      </p:sp>
    </p:spTree>
    <p:extLst>
      <p:ext uri="{BB962C8B-B14F-4D97-AF65-F5344CB8AC3E}">
        <p14:creationId xmlns:p14="http://schemas.microsoft.com/office/powerpoint/2010/main" xmlns="" val="3507830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E9D75BF-11AF-40CC-962A-53574A1FE9C3}" type="datetimeFigureOut">
              <a:rPr lang="ru-RU" smtClean="0"/>
              <a:pPr/>
              <a:t>29.09.2016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0439CEA-E34D-4F87-B803-482870594FAC}" type="slidenum">
              <a:rPr lang="ru-RU" smtClean="0"/>
              <a:pPr/>
              <a:t>‹#›</a:t>
            </a:fld>
            <a:endParaRPr lang="ru-RU"/>
          </a:p>
        </p:txBody>
      </p:sp>
    </p:spTree>
    <p:extLst>
      <p:ext uri="{BB962C8B-B14F-4D97-AF65-F5344CB8AC3E}">
        <p14:creationId xmlns:p14="http://schemas.microsoft.com/office/powerpoint/2010/main" xmlns="" val="1975023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E9D75BF-11AF-40CC-962A-53574A1FE9C3}" type="datetimeFigureOut">
              <a:rPr lang="ru-RU" smtClean="0"/>
              <a:pPr/>
              <a:t>29.09.2016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0439CEA-E34D-4F87-B803-482870594FAC}" type="slidenum">
              <a:rPr lang="ru-RU" smtClean="0"/>
              <a:pPr/>
              <a:t>‹#›</a:t>
            </a:fld>
            <a:endParaRPr lang="ru-RU"/>
          </a:p>
        </p:txBody>
      </p:sp>
    </p:spTree>
    <p:extLst>
      <p:ext uri="{BB962C8B-B14F-4D97-AF65-F5344CB8AC3E}">
        <p14:creationId xmlns:p14="http://schemas.microsoft.com/office/powerpoint/2010/main" xmlns="" val="63949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E9D75BF-11AF-40CC-962A-53574A1FE9C3}" type="datetimeFigureOut">
              <a:rPr lang="ru-RU" smtClean="0"/>
              <a:pPr/>
              <a:t>29.09.2016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0439CEA-E34D-4F87-B803-482870594FAC}" type="slidenum">
              <a:rPr lang="ru-RU" smtClean="0"/>
              <a:pPr/>
              <a:t>‹#›</a:t>
            </a:fld>
            <a:endParaRPr lang="ru-RU"/>
          </a:p>
        </p:txBody>
      </p:sp>
    </p:spTree>
    <p:extLst>
      <p:ext uri="{BB962C8B-B14F-4D97-AF65-F5344CB8AC3E}">
        <p14:creationId xmlns:p14="http://schemas.microsoft.com/office/powerpoint/2010/main" xmlns="" val="2213532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E9D75BF-11AF-40CC-962A-53574A1FE9C3}" type="datetimeFigureOut">
              <a:rPr lang="ru-RU" smtClean="0"/>
              <a:pPr/>
              <a:t>29.09.2016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0439CEA-E34D-4F87-B803-482870594FAC}" type="slidenum">
              <a:rPr lang="ru-RU" smtClean="0"/>
              <a:pPr/>
              <a:t>‹#›</a:t>
            </a:fld>
            <a:endParaRPr lang="ru-RU"/>
          </a:p>
        </p:txBody>
      </p:sp>
    </p:spTree>
    <p:extLst>
      <p:ext uri="{BB962C8B-B14F-4D97-AF65-F5344CB8AC3E}">
        <p14:creationId xmlns:p14="http://schemas.microsoft.com/office/powerpoint/2010/main" xmlns="" val="1222486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9D75BF-11AF-40CC-962A-53574A1FE9C3}" type="datetimeFigureOut">
              <a:rPr lang="ru-RU" smtClean="0"/>
              <a:pPr/>
              <a:t>29.09.2016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439CEA-E34D-4F87-B803-482870594FAC}" type="slidenum">
              <a:rPr lang="ru-RU" smtClean="0"/>
              <a:pPr/>
              <a:t>‹#›</a:t>
            </a:fld>
            <a:endParaRPr lang="ru-RU"/>
          </a:p>
        </p:txBody>
      </p:sp>
    </p:spTree>
    <p:extLst>
      <p:ext uri="{BB962C8B-B14F-4D97-AF65-F5344CB8AC3E}">
        <p14:creationId xmlns:p14="http://schemas.microsoft.com/office/powerpoint/2010/main" xmlns="" val="908636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052736"/>
            <a:ext cx="8229600" cy="1143000"/>
          </a:xfrm>
        </p:spPr>
        <p:txBody>
          <a:bodyPr>
            <a:normAutofit fontScale="90000"/>
          </a:bodyPr>
          <a:lstStyle/>
          <a:p>
            <a:r>
              <a:rPr lang="ru-RU" sz="2800" b="1" dirty="0" smtClean="0">
                <a:latin typeface="Times New Roman" pitchFamily="18" charset="0"/>
                <a:cs typeface="Times New Roman" pitchFamily="18" charset="0"/>
              </a:rPr>
              <a:t>Лабораторная работа</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«Измерение естественного радиационного фона»</a:t>
            </a:r>
            <a:endParaRPr lang="ru-RU" sz="2800" b="1" dirty="0">
              <a:latin typeface="Times New Roman" pitchFamily="18" charset="0"/>
              <a:cs typeface="Times New Roman" pitchFamily="18" charset="0"/>
            </a:endParaRPr>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23728" y="2636912"/>
            <a:ext cx="4743450" cy="307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p:nvPr/>
        </p:nvSpPr>
        <p:spPr>
          <a:xfrm>
            <a:off x="2123728" y="6165304"/>
            <a:ext cx="4173322" cy="307777"/>
          </a:xfrm>
          <a:prstGeom prst="rect">
            <a:avLst/>
          </a:prstGeom>
          <a:noFill/>
        </p:spPr>
        <p:txBody>
          <a:bodyPr wrap="none" rtlCol="0">
            <a:spAutoFit/>
          </a:bodyPr>
          <a:lstStyle/>
          <a:p>
            <a:r>
              <a:rPr lang="ru-RU" sz="1400" b="1" dirty="0" smtClean="0"/>
              <a:t>Крупко </a:t>
            </a:r>
            <a:r>
              <a:rPr lang="ru-RU" sz="1400" b="1" smtClean="0"/>
              <a:t>Татьяна Георгиевна-учитель ГОШ № 25 ДНР</a:t>
            </a:r>
            <a:endParaRPr lang="ru-RU" sz="1400" b="1"/>
          </a:p>
        </p:txBody>
      </p:sp>
    </p:spTree>
    <p:extLst>
      <p:ext uri="{BB962C8B-B14F-4D97-AF65-F5344CB8AC3E}">
        <p14:creationId xmlns:p14="http://schemas.microsoft.com/office/powerpoint/2010/main" xmlns="" val="28170540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4935" y="1061003"/>
            <a:ext cx="8568952" cy="1569660"/>
          </a:xfrm>
          <a:prstGeom prst="rect">
            <a:avLst/>
          </a:prstGeom>
        </p:spPr>
        <p:txBody>
          <a:bodyPr wrap="square">
            <a:spAutoFit/>
          </a:bodyPr>
          <a:lstStyle/>
          <a:p>
            <a:r>
              <a:rPr lang="ru-RU" sz="2400" b="1" dirty="0">
                <a:latin typeface="Times New Roman" pitchFamily="18" charset="0"/>
                <a:cs typeface="Times New Roman" pitchFamily="18" charset="0"/>
              </a:rPr>
              <a:t>Цель работы: </a:t>
            </a:r>
            <a:r>
              <a:rPr lang="ru-RU" sz="2400" dirty="0" smtClean="0">
                <a:latin typeface="Times New Roman" pitchFamily="18" charset="0"/>
                <a:cs typeface="Times New Roman" pitchFamily="18" charset="0"/>
              </a:rPr>
              <a:t>изучить </a:t>
            </a:r>
            <a:r>
              <a:rPr lang="ru-RU" sz="2400" dirty="0">
                <a:latin typeface="Times New Roman" pitchFamily="18" charset="0"/>
                <a:cs typeface="Times New Roman" pitchFamily="18" charset="0"/>
              </a:rPr>
              <a:t>устройство и принцип действия </a:t>
            </a:r>
            <a:r>
              <a:rPr lang="ru-RU" sz="2400" dirty="0" smtClean="0">
                <a:latin typeface="Times New Roman" pitchFamily="18" charset="0"/>
                <a:cs typeface="Times New Roman" pitchFamily="18" charset="0"/>
              </a:rPr>
              <a:t>дозиметра, познакомиться с типами дозиметров, правилами </a:t>
            </a:r>
            <a:r>
              <a:rPr lang="ru-RU" sz="2400" dirty="0">
                <a:latin typeface="Times New Roman" pitchFamily="18" charset="0"/>
                <a:cs typeface="Times New Roman" pitchFamily="18" charset="0"/>
              </a:rPr>
              <a:t>выполнения дозиметрических </a:t>
            </a:r>
            <a:r>
              <a:rPr lang="ru-RU" sz="2400" dirty="0" smtClean="0">
                <a:latin typeface="Times New Roman" pitchFamily="18" charset="0"/>
                <a:cs typeface="Times New Roman" pitchFamily="18" charset="0"/>
              </a:rPr>
              <a:t>измерений и единицами измерений радиоактивности.</a:t>
            </a:r>
            <a:endParaRPr lang="ru-RU" sz="2400" dirty="0">
              <a:latin typeface="Times New Roman" pitchFamily="18" charset="0"/>
              <a:cs typeface="Times New Roman" pitchFamily="18" charset="0"/>
            </a:endParaRPr>
          </a:p>
        </p:txBody>
      </p:sp>
      <p:sp>
        <p:nvSpPr>
          <p:cNvPr id="3" name="Прямоугольник 2"/>
          <p:cNvSpPr/>
          <p:nvPr/>
        </p:nvSpPr>
        <p:spPr>
          <a:xfrm>
            <a:off x="259920" y="3321873"/>
            <a:ext cx="3545266" cy="461665"/>
          </a:xfrm>
          <a:prstGeom prst="rect">
            <a:avLst/>
          </a:prstGeom>
        </p:spPr>
        <p:txBody>
          <a:bodyPr wrap="none">
            <a:spAutoFit/>
          </a:bodyPr>
          <a:lstStyle/>
          <a:p>
            <a:r>
              <a:rPr lang="ru-RU" sz="2400" b="1" dirty="0">
                <a:latin typeface="Times New Roman" pitchFamily="18" charset="0"/>
                <a:cs typeface="Times New Roman" pitchFamily="18" charset="0"/>
              </a:rPr>
              <a:t>Оборудование: </a:t>
            </a:r>
            <a:r>
              <a:rPr lang="ru-RU" sz="2400" dirty="0">
                <a:latin typeface="Times New Roman" pitchFamily="18" charset="0"/>
                <a:cs typeface="Times New Roman" pitchFamily="18" charset="0"/>
              </a:rPr>
              <a:t>дозиметр</a:t>
            </a:r>
          </a:p>
        </p:txBody>
      </p:sp>
    </p:spTree>
    <p:extLst>
      <p:ext uri="{BB962C8B-B14F-4D97-AF65-F5344CB8AC3E}">
        <p14:creationId xmlns:p14="http://schemas.microsoft.com/office/powerpoint/2010/main" xmlns="" val="1002879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5776" y="116632"/>
            <a:ext cx="3649589" cy="461665"/>
          </a:xfrm>
          <a:prstGeom prst="rect">
            <a:avLst/>
          </a:prstGeom>
          <a:noFill/>
        </p:spPr>
        <p:txBody>
          <a:bodyPr wrap="none" rtlCol="0">
            <a:spAutoFit/>
          </a:bodyPr>
          <a:lstStyle/>
          <a:p>
            <a:pPr algn="ctr"/>
            <a:r>
              <a:rPr lang="ru-RU" sz="2400" b="1" dirty="0" smtClean="0">
                <a:latin typeface="Times New Roman" pitchFamily="18" charset="0"/>
                <a:cs typeface="Times New Roman" pitchFamily="18" charset="0"/>
              </a:rPr>
              <a:t>Теоретические сведения.</a:t>
            </a:r>
            <a:endParaRPr lang="ru-RU" sz="2400" b="1" dirty="0">
              <a:latin typeface="Times New Roman" pitchFamily="18" charset="0"/>
              <a:cs typeface="Times New Roman" pitchFamily="18" charset="0"/>
            </a:endParaRPr>
          </a:p>
        </p:txBody>
      </p:sp>
      <p:sp>
        <p:nvSpPr>
          <p:cNvPr id="4" name="TextBox 3"/>
          <p:cNvSpPr txBox="1"/>
          <p:nvPr/>
        </p:nvSpPr>
        <p:spPr>
          <a:xfrm>
            <a:off x="325846" y="563857"/>
            <a:ext cx="8652370" cy="5909310"/>
          </a:xfrm>
          <a:prstGeom prst="rect">
            <a:avLst/>
          </a:prstGeom>
          <a:noFill/>
        </p:spPr>
        <p:txBody>
          <a:bodyPr wrap="square" rtlCol="0">
            <a:spAutoFit/>
          </a:bodyPr>
          <a:lstStyle/>
          <a:p>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Дозиметр </a:t>
            </a:r>
            <a:r>
              <a:rPr lang="ru-RU" dirty="0">
                <a:latin typeface="Times New Roman" pitchFamily="18" charset="0"/>
                <a:cs typeface="Times New Roman" pitchFamily="18" charset="0"/>
              </a:rPr>
              <a:t>измеряет мощность дозы ионизирующего излучения непосредственно в том месте, где он находится. Основное предназначение  дозиметра - измерение мощности дозы в том месте, где этот дозиметр находится (в руках человека, на грунте и т.д.) и проверка тем самым на радиоактивность подозрительных предметов. </a:t>
            </a:r>
            <a:endParaRPr lang="ru-RU" dirty="0" smtClean="0">
              <a:latin typeface="Times New Roman" pitchFamily="18" charset="0"/>
              <a:cs typeface="Times New Roman" pitchFamily="18" charset="0"/>
            </a:endParaRPr>
          </a:p>
          <a:p>
            <a:r>
              <a:rPr lang="ru-RU" dirty="0">
                <a:latin typeface="Times New Roman" pitchFamily="18" charset="0"/>
                <a:cs typeface="Times New Roman" pitchFamily="18" charset="0"/>
              </a:rPr>
              <a:t>Бытовые дозиметры в основном различаются по следующим параметрам: </a:t>
            </a:r>
          </a:p>
          <a:p>
            <a:pPr marL="342900" indent="-342900">
              <a:lnSpc>
                <a:spcPct val="150000"/>
              </a:lnSpc>
              <a:buAutoNum type="arabicPeriod"/>
            </a:pPr>
            <a:r>
              <a:rPr lang="ru-RU" b="1" dirty="0" smtClean="0">
                <a:latin typeface="Times New Roman" pitchFamily="18" charset="0"/>
                <a:cs typeface="Times New Roman" pitchFamily="18" charset="0"/>
              </a:rPr>
              <a:t>типы </a:t>
            </a:r>
            <a:r>
              <a:rPr lang="ru-RU" b="1" dirty="0">
                <a:latin typeface="Times New Roman" pitchFamily="18" charset="0"/>
                <a:cs typeface="Times New Roman" pitchFamily="18" charset="0"/>
              </a:rPr>
              <a:t>регистрируемых излучений </a:t>
            </a:r>
            <a:r>
              <a:rPr lang="ru-RU" dirty="0">
                <a:latin typeface="Times New Roman" pitchFamily="18" charset="0"/>
                <a:cs typeface="Times New Roman" pitchFamily="18" charset="0"/>
              </a:rPr>
              <a:t>- только гамма, или гамма и бета</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a:p>
            <a:pPr>
              <a:lnSpc>
                <a:spcPct val="150000"/>
              </a:lnSpc>
            </a:pPr>
            <a:r>
              <a:rPr lang="ru-RU" b="1" dirty="0" smtClean="0">
                <a:latin typeface="Times New Roman" pitchFamily="18" charset="0"/>
                <a:cs typeface="Times New Roman" pitchFamily="18" charset="0"/>
              </a:rPr>
              <a:t>2. тип </a:t>
            </a:r>
            <a:r>
              <a:rPr lang="ru-RU" b="1" dirty="0">
                <a:latin typeface="Times New Roman" pitchFamily="18" charset="0"/>
                <a:cs typeface="Times New Roman" pitchFamily="18" charset="0"/>
              </a:rPr>
              <a:t>блока детектирования </a:t>
            </a:r>
            <a:r>
              <a:rPr lang="ru-RU" dirty="0">
                <a:latin typeface="Times New Roman" pitchFamily="18" charset="0"/>
                <a:cs typeface="Times New Roman" pitchFamily="18" charset="0"/>
              </a:rPr>
              <a:t>- газоразрядный счетчик (также известен как счетчик Гейгера) или сцинтилляционный кристалл/пластмасса; количество газоразрядных счетчиков варьируется от 1 до 4-х</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a:p>
            <a:pPr>
              <a:lnSpc>
                <a:spcPct val="150000"/>
              </a:lnSpc>
            </a:pPr>
            <a:r>
              <a:rPr lang="ru-RU" b="1" dirty="0" smtClean="0">
                <a:latin typeface="Times New Roman" pitchFamily="18" charset="0"/>
                <a:cs typeface="Times New Roman" pitchFamily="18" charset="0"/>
              </a:rPr>
              <a:t>3. размещение </a:t>
            </a:r>
            <a:r>
              <a:rPr lang="ru-RU" b="1" dirty="0">
                <a:latin typeface="Times New Roman" pitchFamily="18" charset="0"/>
                <a:cs typeface="Times New Roman" pitchFamily="18" charset="0"/>
              </a:rPr>
              <a:t>блока детектирования </a:t>
            </a:r>
            <a:r>
              <a:rPr lang="ru-RU" dirty="0">
                <a:latin typeface="Times New Roman" pitchFamily="18" charset="0"/>
                <a:cs typeface="Times New Roman" pitchFamily="18" charset="0"/>
              </a:rPr>
              <a:t>- выносной или встроенный</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a:p>
            <a:pPr>
              <a:lnSpc>
                <a:spcPct val="150000"/>
              </a:lnSpc>
            </a:pPr>
            <a:r>
              <a:rPr lang="ru-RU" b="1" dirty="0" smtClean="0">
                <a:latin typeface="Times New Roman" pitchFamily="18" charset="0"/>
                <a:cs typeface="Times New Roman" pitchFamily="18" charset="0"/>
              </a:rPr>
              <a:t>4. наличие </a:t>
            </a:r>
            <a:r>
              <a:rPr lang="ru-RU" b="1" dirty="0">
                <a:latin typeface="Times New Roman" pitchFamily="18" charset="0"/>
                <a:cs typeface="Times New Roman" pitchFamily="18" charset="0"/>
              </a:rPr>
              <a:t>цифрового и/или звукового индикатора</a:t>
            </a:r>
            <a:r>
              <a:rPr lang="ru-RU" b="1" dirty="0" smtClean="0">
                <a:latin typeface="Times New Roman" pitchFamily="18" charset="0"/>
                <a:cs typeface="Times New Roman" pitchFamily="18" charset="0"/>
              </a:rPr>
              <a:t>;</a:t>
            </a:r>
            <a:endParaRPr lang="ru-RU" b="1" dirty="0">
              <a:latin typeface="Times New Roman" pitchFamily="18" charset="0"/>
              <a:cs typeface="Times New Roman" pitchFamily="18" charset="0"/>
            </a:endParaRPr>
          </a:p>
          <a:p>
            <a:pPr>
              <a:lnSpc>
                <a:spcPct val="150000"/>
              </a:lnSpc>
            </a:pPr>
            <a:r>
              <a:rPr lang="ru-RU" b="1" dirty="0" smtClean="0">
                <a:latin typeface="Times New Roman" pitchFamily="18" charset="0"/>
                <a:cs typeface="Times New Roman" pitchFamily="18" charset="0"/>
              </a:rPr>
              <a:t>5. время </a:t>
            </a:r>
            <a:r>
              <a:rPr lang="ru-RU" b="1" dirty="0">
                <a:latin typeface="Times New Roman" pitchFamily="18" charset="0"/>
                <a:cs typeface="Times New Roman" pitchFamily="18" charset="0"/>
              </a:rPr>
              <a:t>одного измерения </a:t>
            </a:r>
            <a:r>
              <a:rPr lang="ru-RU" dirty="0">
                <a:latin typeface="Times New Roman" pitchFamily="18" charset="0"/>
                <a:cs typeface="Times New Roman" pitchFamily="18" charset="0"/>
              </a:rPr>
              <a:t>- от 3 до 40 секунд</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a:p>
            <a:pPr>
              <a:lnSpc>
                <a:spcPct val="150000"/>
              </a:lnSpc>
            </a:pPr>
            <a:r>
              <a:rPr lang="ru-RU" b="1" dirty="0" smtClean="0">
                <a:latin typeface="Times New Roman" pitchFamily="18" charset="0"/>
                <a:cs typeface="Times New Roman" pitchFamily="18" charset="0"/>
              </a:rPr>
              <a:t>6. наличие </a:t>
            </a:r>
            <a:r>
              <a:rPr lang="ru-RU" b="1" dirty="0">
                <a:latin typeface="Times New Roman" pitchFamily="18" charset="0"/>
                <a:cs typeface="Times New Roman" pitchFamily="18" charset="0"/>
              </a:rPr>
              <a:t>тех или иных режимов измерения и самодиагностики</a:t>
            </a:r>
            <a:r>
              <a:rPr lang="ru-RU" b="1" dirty="0" smtClean="0">
                <a:latin typeface="Times New Roman" pitchFamily="18" charset="0"/>
                <a:cs typeface="Times New Roman" pitchFamily="18" charset="0"/>
              </a:rPr>
              <a:t>;</a:t>
            </a:r>
            <a:endParaRPr lang="ru-RU" b="1" dirty="0">
              <a:latin typeface="Times New Roman" pitchFamily="18" charset="0"/>
              <a:cs typeface="Times New Roman" pitchFamily="18" charset="0"/>
            </a:endParaRPr>
          </a:p>
          <a:p>
            <a:pPr>
              <a:lnSpc>
                <a:spcPct val="150000"/>
              </a:lnSpc>
            </a:pPr>
            <a:r>
              <a:rPr lang="ru-RU" b="1" dirty="0" smtClean="0">
                <a:latin typeface="Times New Roman" pitchFamily="18" charset="0"/>
                <a:cs typeface="Times New Roman" pitchFamily="18" charset="0"/>
              </a:rPr>
              <a:t>7. габариты </a:t>
            </a:r>
            <a:r>
              <a:rPr lang="ru-RU" b="1" dirty="0">
                <a:latin typeface="Times New Roman" pitchFamily="18" charset="0"/>
                <a:cs typeface="Times New Roman" pitchFamily="18" charset="0"/>
              </a:rPr>
              <a:t>и вес;</a:t>
            </a:r>
          </a:p>
          <a:p>
            <a:pPr>
              <a:lnSpc>
                <a:spcPct val="150000"/>
              </a:lnSpc>
            </a:pPr>
            <a:r>
              <a:rPr lang="ru-RU" b="1" dirty="0" smtClean="0">
                <a:latin typeface="Times New Roman" pitchFamily="18" charset="0"/>
                <a:cs typeface="Times New Roman" pitchFamily="18" charset="0"/>
              </a:rPr>
              <a:t>8. цена</a:t>
            </a:r>
            <a:r>
              <a:rPr lang="ru-RU" dirty="0">
                <a:latin typeface="Times New Roman" pitchFamily="18" charset="0"/>
                <a:cs typeface="Times New Roman" pitchFamily="18" charset="0"/>
              </a:rPr>
              <a:t>, в зависимости от комбинации вышеперечисленных параметров.</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3910341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04664"/>
            <a:ext cx="8784976" cy="5016758"/>
          </a:xfrm>
          <a:prstGeom prst="rect">
            <a:avLst/>
          </a:prstGeom>
        </p:spPr>
        <p:txBody>
          <a:bodyPr wrap="square">
            <a:spAutoFit/>
          </a:bodyPr>
          <a:lstStyle/>
          <a:p>
            <a:r>
              <a:rPr lang="ru-RU" sz="2000" dirty="0" smtClean="0">
                <a:solidFill>
                  <a:prstClr val="black"/>
                </a:solidFill>
                <a:latin typeface="Times New Roman" pitchFamily="18" charset="0"/>
                <a:cs typeface="Times New Roman" pitchFamily="18" charset="0"/>
              </a:rPr>
              <a:t>Подавляющее большинство дозиметров являются</a:t>
            </a:r>
            <a:r>
              <a:rPr lang="ru-RU" sz="2000" b="1" dirty="0" smtClean="0">
                <a:solidFill>
                  <a:prstClr val="black"/>
                </a:solidFill>
                <a:latin typeface="Times New Roman" pitchFamily="18" charset="0"/>
                <a:cs typeface="Times New Roman" pitchFamily="18" charset="0"/>
              </a:rPr>
              <a:t> </a:t>
            </a:r>
            <a:r>
              <a:rPr lang="ru-RU" sz="2000" b="1" dirty="0" err="1" smtClean="0">
                <a:solidFill>
                  <a:prstClr val="black"/>
                </a:solidFill>
                <a:latin typeface="Times New Roman" pitchFamily="18" charset="0"/>
                <a:cs typeface="Times New Roman" pitchFamily="18" charset="0"/>
              </a:rPr>
              <a:t>прямопоказывающими</a:t>
            </a:r>
            <a:r>
              <a:rPr lang="ru-RU" sz="2000" dirty="0" smtClean="0">
                <a:solidFill>
                  <a:prstClr val="black"/>
                </a:solidFill>
                <a:latin typeface="Times New Roman" pitchFamily="18" charset="0"/>
                <a:cs typeface="Times New Roman" pitchFamily="18" charset="0"/>
              </a:rPr>
              <a:t>, т.е. с их помощью можно получить результат сразу после измерения. Существуют и </a:t>
            </a:r>
            <a:r>
              <a:rPr lang="ru-RU" sz="2000" b="1" dirty="0" err="1" smtClean="0">
                <a:solidFill>
                  <a:prstClr val="black"/>
                </a:solidFill>
                <a:latin typeface="Times New Roman" pitchFamily="18" charset="0"/>
                <a:cs typeface="Times New Roman" pitchFamily="18" charset="0"/>
              </a:rPr>
              <a:t>непрямопоказывающие</a:t>
            </a:r>
            <a:r>
              <a:rPr lang="ru-RU" sz="2000" b="1" dirty="0" smtClean="0">
                <a:solidFill>
                  <a:prstClr val="black"/>
                </a:solidFill>
                <a:latin typeface="Times New Roman" pitchFamily="18" charset="0"/>
                <a:cs typeface="Times New Roman" pitchFamily="18" charset="0"/>
              </a:rPr>
              <a:t> </a:t>
            </a:r>
            <a:r>
              <a:rPr lang="ru-RU" sz="2000" dirty="0" smtClean="0">
                <a:solidFill>
                  <a:prstClr val="black"/>
                </a:solidFill>
                <a:latin typeface="Times New Roman" pitchFamily="18" charset="0"/>
                <a:cs typeface="Times New Roman" pitchFamily="18" charset="0"/>
              </a:rPr>
              <a:t>дозиметры, не имеющие никаких устройств питания и индикации, исключительно компактные (часто в виде брелока). Их предназначение - индивидуальный дозиметрический контроль на радиационно-опасных объектах и в медицине. Поскольку провести перезарядку такого дозиметра или считать его показания можно только с помощью специальной стационарной аппаратуры, его нельзя использовать для принятия оперативных решений.</a:t>
            </a:r>
          </a:p>
          <a:p>
            <a:r>
              <a:rPr lang="ru-RU" sz="2000" dirty="0" smtClean="0">
                <a:solidFill>
                  <a:prstClr val="black"/>
                </a:solidFill>
                <a:latin typeface="Times New Roman" pitchFamily="18" charset="0"/>
                <a:cs typeface="Times New Roman" pitchFamily="18" charset="0"/>
              </a:rPr>
              <a:t>Дозиметры бывают </a:t>
            </a:r>
            <a:r>
              <a:rPr lang="ru-RU" sz="2000" b="1" dirty="0" err="1" smtClean="0">
                <a:solidFill>
                  <a:prstClr val="black"/>
                </a:solidFill>
                <a:latin typeface="Times New Roman" pitchFamily="18" charset="0"/>
                <a:cs typeface="Times New Roman" pitchFamily="18" charset="0"/>
              </a:rPr>
              <a:t>беспороговые</a:t>
            </a:r>
            <a:r>
              <a:rPr lang="ru-RU" sz="2000" dirty="0" smtClean="0">
                <a:solidFill>
                  <a:prstClr val="black"/>
                </a:solidFill>
                <a:latin typeface="Times New Roman" pitchFamily="18" charset="0"/>
                <a:cs typeface="Times New Roman" pitchFamily="18" charset="0"/>
              </a:rPr>
              <a:t> и </a:t>
            </a:r>
            <a:r>
              <a:rPr lang="ru-RU" sz="2000" b="1" dirty="0" smtClean="0">
                <a:solidFill>
                  <a:prstClr val="black"/>
                </a:solidFill>
                <a:latin typeface="Times New Roman" pitchFamily="18" charset="0"/>
                <a:cs typeface="Times New Roman" pitchFamily="18" charset="0"/>
              </a:rPr>
              <a:t>пороговые</a:t>
            </a:r>
            <a:r>
              <a:rPr lang="ru-RU" sz="2000" dirty="0" smtClean="0">
                <a:solidFill>
                  <a:prstClr val="black"/>
                </a:solidFill>
                <a:latin typeface="Times New Roman" pitchFamily="18" charset="0"/>
                <a:cs typeface="Times New Roman" pitchFamily="18" charset="0"/>
              </a:rPr>
              <a:t>. Последние позволяют обнаружить только превышение предустановленного изготовителем нормативного уровня радиации по принципу "да-нет" и благодаря этому просты и надежны в эксплуатации, стоят дешевле </a:t>
            </a:r>
            <a:r>
              <a:rPr lang="ru-RU" sz="2000" dirty="0" err="1" smtClean="0">
                <a:solidFill>
                  <a:prstClr val="black"/>
                </a:solidFill>
                <a:latin typeface="Times New Roman" pitchFamily="18" charset="0"/>
                <a:cs typeface="Times New Roman" pitchFamily="18" charset="0"/>
              </a:rPr>
              <a:t>беспороговых</a:t>
            </a:r>
            <a:r>
              <a:rPr lang="ru-RU" sz="2000" dirty="0" smtClean="0">
                <a:solidFill>
                  <a:prstClr val="black"/>
                </a:solidFill>
                <a:latin typeface="Times New Roman" pitchFamily="18" charset="0"/>
                <a:cs typeface="Times New Roman" pitchFamily="18" charset="0"/>
              </a:rPr>
              <a:t> примерно в 1,5 - 2 раза.</a:t>
            </a:r>
          </a:p>
          <a:p>
            <a:r>
              <a:rPr lang="ru-RU" sz="2000" dirty="0" smtClean="0">
                <a:solidFill>
                  <a:prstClr val="black"/>
                </a:solidFill>
                <a:latin typeface="Times New Roman" pitchFamily="18" charset="0"/>
                <a:cs typeface="Times New Roman" pitchFamily="18" charset="0"/>
              </a:rPr>
              <a:t>Как правило, </a:t>
            </a:r>
            <a:r>
              <a:rPr lang="ru-RU" sz="2000" dirty="0" err="1" smtClean="0">
                <a:solidFill>
                  <a:prstClr val="black"/>
                </a:solidFill>
                <a:latin typeface="Times New Roman" pitchFamily="18" charset="0"/>
                <a:cs typeface="Times New Roman" pitchFamily="18" charset="0"/>
              </a:rPr>
              <a:t>беспороговые</a:t>
            </a:r>
            <a:r>
              <a:rPr lang="ru-RU" sz="2000" dirty="0" smtClean="0">
                <a:solidFill>
                  <a:prstClr val="black"/>
                </a:solidFill>
                <a:latin typeface="Times New Roman" pitchFamily="18" charset="0"/>
                <a:cs typeface="Times New Roman" pitchFamily="18" charset="0"/>
              </a:rPr>
              <a:t> дозиметры можно эксплуатировать и в пороговом режиме.</a:t>
            </a:r>
            <a:endParaRPr lang="ru-RU"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646730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8976" y="19728"/>
            <a:ext cx="2786063" cy="2500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99168" y="2751311"/>
            <a:ext cx="3672408" cy="3785652"/>
          </a:xfrm>
          <a:prstGeom prst="rect">
            <a:avLst/>
          </a:prstGeom>
        </p:spPr>
        <p:txBody>
          <a:bodyPr wrap="square">
            <a:spAutoFit/>
          </a:bodyPr>
          <a:lstStyle/>
          <a:p>
            <a:r>
              <a:rPr lang="ru-RU" sz="2000" dirty="0" smtClean="0">
                <a:solidFill>
                  <a:prstClr val="black"/>
                </a:solidFill>
                <a:latin typeface="Times New Roman" pitchFamily="18" charset="0"/>
                <a:cs typeface="Times New Roman" pitchFamily="18" charset="0"/>
              </a:rPr>
              <a:t>Это - распространенный бытовой дозиметр-радиометр гамма- и бета-излучения АНРИ-01-02 "Сосна". </a:t>
            </a:r>
          </a:p>
          <a:p>
            <a:r>
              <a:rPr lang="ru-RU" sz="2000" dirty="0" smtClean="0">
                <a:solidFill>
                  <a:prstClr val="black"/>
                </a:solidFill>
                <a:latin typeface="Times New Roman" pitchFamily="18" charset="0"/>
                <a:cs typeface="Times New Roman" pitchFamily="18" charset="0"/>
              </a:rPr>
              <a:t> Тип детектора - 2 встроенных газоразрядных счетчика.</a:t>
            </a:r>
          </a:p>
          <a:p>
            <a:r>
              <a:rPr lang="ru-RU" sz="2000" dirty="0" smtClean="0">
                <a:solidFill>
                  <a:prstClr val="black"/>
                </a:solidFill>
                <a:latin typeface="Times New Roman" pitchFamily="18" charset="0"/>
                <a:cs typeface="Times New Roman" pitchFamily="18" charset="0"/>
              </a:rPr>
              <a:t> Цифровой индикатор на жидких кристаллах</a:t>
            </a:r>
          </a:p>
          <a:p>
            <a:r>
              <a:rPr lang="ru-RU" sz="2000" dirty="0" smtClean="0">
                <a:solidFill>
                  <a:prstClr val="black"/>
                </a:solidFill>
                <a:latin typeface="Times New Roman" pitchFamily="18" charset="0"/>
                <a:cs typeface="Times New Roman" pitchFamily="18" charset="0"/>
              </a:rPr>
              <a:t> Время, затрачиваемое на 1 измерение - 20 секунд.</a:t>
            </a:r>
          </a:p>
          <a:p>
            <a:r>
              <a:rPr lang="ru-RU" sz="2000" dirty="0" smtClean="0">
                <a:solidFill>
                  <a:prstClr val="black"/>
                </a:solidFill>
                <a:latin typeface="Times New Roman" pitchFamily="18" charset="0"/>
                <a:cs typeface="Times New Roman" pitchFamily="18" charset="0"/>
              </a:rPr>
              <a:t> Габариты прибора 133х82х45 мм, масса 350 г.</a:t>
            </a:r>
            <a:endParaRPr lang="ru-RU" sz="2000" dirty="0">
              <a:solidFill>
                <a:prstClr val="black"/>
              </a:solidFill>
              <a:latin typeface="Times New Roman" pitchFamily="18" charset="0"/>
              <a:cs typeface="Times New Roman" pitchFamily="18" charset="0"/>
            </a:endParaRPr>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27017" y="161016"/>
            <a:ext cx="3432175" cy="2359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4379936" y="2798943"/>
            <a:ext cx="4572000" cy="3477875"/>
          </a:xfrm>
          <a:prstGeom prst="rect">
            <a:avLst/>
          </a:prstGeom>
        </p:spPr>
        <p:txBody>
          <a:bodyPr>
            <a:spAutoFit/>
          </a:bodyPr>
          <a:lstStyle/>
          <a:p>
            <a:r>
              <a:rPr lang="ru-RU" sz="2000" dirty="0" smtClean="0">
                <a:solidFill>
                  <a:prstClr val="black"/>
                </a:solidFill>
                <a:latin typeface="Times New Roman" pitchFamily="18" charset="0"/>
                <a:cs typeface="Times New Roman" pitchFamily="18" charset="0"/>
              </a:rPr>
              <a:t>Это - профессиональный радиометр СРП-88, предназначенный для поиска и обнаружения источников гамма- излучения (например, при обследовании металлолома). </a:t>
            </a:r>
          </a:p>
          <a:p>
            <a:r>
              <a:rPr lang="ru-RU" sz="2000" dirty="0" smtClean="0">
                <a:solidFill>
                  <a:prstClr val="black"/>
                </a:solidFill>
                <a:latin typeface="Times New Roman" pitchFamily="18" charset="0"/>
                <a:cs typeface="Times New Roman" pitchFamily="18" charset="0"/>
              </a:rPr>
              <a:t> Тип детектора - сцинтилляционный кристалл, блок детектирования - выносной</a:t>
            </a:r>
          </a:p>
          <a:p>
            <a:r>
              <a:rPr lang="ru-RU" sz="2000" dirty="0" smtClean="0">
                <a:solidFill>
                  <a:prstClr val="black"/>
                </a:solidFill>
                <a:latin typeface="Times New Roman" pitchFamily="18" charset="0"/>
                <a:cs typeface="Times New Roman" pitchFamily="18" charset="0"/>
              </a:rPr>
              <a:t> Цифровой и стрелочный индикаторы</a:t>
            </a:r>
          </a:p>
          <a:p>
            <a:r>
              <a:rPr lang="ru-RU" sz="2000" dirty="0" smtClean="0">
                <a:solidFill>
                  <a:prstClr val="black"/>
                </a:solidFill>
                <a:latin typeface="Times New Roman" pitchFamily="18" charset="0"/>
                <a:cs typeface="Times New Roman" pitchFamily="18" charset="0"/>
              </a:rPr>
              <a:t> Время, затрачиваемое на 1 измерение - от 1 до 10 секунд.</a:t>
            </a:r>
            <a:endParaRPr lang="ru-RU"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771524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404664"/>
            <a:ext cx="8784976" cy="5632311"/>
          </a:xfrm>
          <a:prstGeom prst="rect">
            <a:avLst/>
          </a:prstGeom>
        </p:spPr>
        <p:txBody>
          <a:bodyPr wrap="square">
            <a:spAutoFit/>
          </a:bodyPr>
          <a:lstStyle/>
          <a:p>
            <a:r>
              <a:rPr lang="ru-RU" sz="2000" dirty="0" smtClean="0">
                <a:solidFill>
                  <a:prstClr val="black"/>
                </a:solidFill>
                <a:latin typeface="Times New Roman" pitchFamily="18" charset="0"/>
                <a:cs typeface="Times New Roman" pitchFamily="18" charset="0"/>
              </a:rPr>
              <a:t>Мерой радиоактивности служит активность. Измеряется в </a:t>
            </a:r>
            <a:r>
              <a:rPr lang="ru-RU" sz="2000" b="1" dirty="0" smtClean="0">
                <a:solidFill>
                  <a:prstClr val="black"/>
                </a:solidFill>
                <a:latin typeface="Times New Roman" pitchFamily="18" charset="0"/>
                <a:cs typeface="Times New Roman" pitchFamily="18" charset="0"/>
              </a:rPr>
              <a:t>Беккерелях (Бк), </a:t>
            </a:r>
            <a:r>
              <a:rPr lang="ru-RU" sz="2000" dirty="0" smtClean="0">
                <a:solidFill>
                  <a:prstClr val="black"/>
                </a:solidFill>
                <a:latin typeface="Times New Roman" pitchFamily="18" charset="0"/>
                <a:cs typeface="Times New Roman" pitchFamily="18" charset="0"/>
              </a:rPr>
              <a:t>что соответствует 1 распаду в секунду. Содержание активности в веществе часто оценивают на единицу веса вещества (Бк/кг) или объема (Бк/</a:t>
            </a:r>
            <a:r>
              <a:rPr lang="ru-RU" sz="2000" dirty="0" err="1" smtClean="0">
                <a:solidFill>
                  <a:prstClr val="black"/>
                </a:solidFill>
                <a:latin typeface="Times New Roman" pitchFamily="18" charset="0"/>
                <a:cs typeface="Times New Roman" pitchFamily="18" charset="0"/>
              </a:rPr>
              <a:t>куб.м</a:t>
            </a:r>
            <a:r>
              <a:rPr lang="ru-RU" sz="2000" dirty="0" smtClean="0">
                <a:solidFill>
                  <a:prstClr val="black"/>
                </a:solidFill>
                <a:latin typeface="Times New Roman" pitchFamily="18" charset="0"/>
                <a:cs typeface="Times New Roman" pitchFamily="18" charset="0"/>
              </a:rPr>
              <a:t>).</a:t>
            </a:r>
          </a:p>
          <a:p>
            <a:r>
              <a:rPr lang="ru-RU" sz="2000" dirty="0" smtClean="0">
                <a:solidFill>
                  <a:prstClr val="black"/>
                </a:solidFill>
                <a:latin typeface="Times New Roman" pitchFamily="18" charset="0"/>
                <a:cs typeface="Times New Roman" pitchFamily="18" charset="0"/>
              </a:rPr>
              <a:t> Также встречается еще такая единица активности, как </a:t>
            </a:r>
            <a:r>
              <a:rPr lang="ru-RU" sz="2000" b="1" dirty="0" smtClean="0">
                <a:solidFill>
                  <a:prstClr val="black"/>
                </a:solidFill>
                <a:latin typeface="Times New Roman" pitchFamily="18" charset="0"/>
                <a:cs typeface="Times New Roman" pitchFamily="18" charset="0"/>
              </a:rPr>
              <a:t>Кюри (Ки). </a:t>
            </a:r>
            <a:r>
              <a:rPr lang="ru-RU" sz="2000" dirty="0" smtClean="0">
                <a:solidFill>
                  <a:prstClr val="black"/>
                </a:solidFill>
                <a:latin typeface="Times New Roman" pitchFamily="18" charset="0"/>
                <a:cs typeface="Times New Roman" pitchFamily="18" charset="0"/>
              </a:rPr>
              <a:t>Это - огромная величина: 1 Ки = 37000000000 Бк.</a:t>
            </a:r>
          </a:p>
          <a:p>
            <a:r>
              <a:rPr lang="ru-RU" sz="2000" dirty="0" smtClean="0">
                <a:solidFill>
                  <a:prstClr val="black"/>
                </a:solidFill>
                <a:latin typeface="Times New Roman" pitchFamily="18" charset="0"/>
                <a:cs typeface="Times New Roman" pitchFamily="18" charset="0"/>
              </a:rPr>
              <a:t> Активность радиоактивного источника характеризует его мощность. Так, в источнике активностью 1 Кюри происходит 37000000000 распадов в секунду.</a:t>
            </a:r>
          </a:p>
          <a:p>
            <a:r>
              <a:rPr lang="ru-RU" sz="2000" dirty="0" smtClean="0">
                <a:solidFill>
                  <a:prstClr val="black"/>
                </a:solidFill>
                <a:latin typeface="Times New Roman" pitchFamily="18" charset="0"/>
                <a:cs typeface="Times New Roman" pitchFamily="18" charset="0"/>
              </a:rPr>
              <a:t> Как было сказано выше, при этих распадах источник испускает ионизирующее излучения. Мерой ионизационного воздействия этого излучения на вещество является экспозиционная доза. Часто измеряется в </a:t>
            </a:r>
            <a:r>
              <a:rPr lang="ru-RU" sz="2000" b="1" dirty="0" smtClean="0">
                <a:solidFill>
                  <a:prstClr val="black"/>
                </a:solidFill>
                <a:latin typeface="Times New Roman" pitchFamily="18" charset="0"/>
                <a:cs typeface="Times New Roman" pitchFamily="18" charset="0"/>
              </a:rPr>
              <a:t>Рентгенах (Р). </a:t>
            </a:r>
            <a:r>
              <a:rPr lang="ru-RU" sz="2000" dirty="0" smtClean="0">
                <a:solidFill>
                  <a:prstClr val="black"/>
                </a:solidFill>
                <a:latin typeface="Times New Roman" pitchFamily="18" charset="0"/>
                <a:cs typeface="Times New Roman" pitchFamily="18" charset="0"/>
              </a:rPr>
              <a:t>Поскольку 1 Рентген - довольно большая величина, на практике удобнее пользоваться миллионной (</a:t>
            </a:r>
            <a:r>
              <a:rPr lang="ru-RU" sz="2000" dirty="0" err="1" smtClean="0">
                <a:solidFill>
                  <a:prstClr val="black"/>
                </a:solidFill>
                <a:latin typeface="Times New Roman" pitchFamily="18" charset="0"/>
                <a:cs typeface="Times New Roman" pitchFamily="18" charset="0"/>
              </a:rPr>
              <a:t>мкР</a:t>
            </a:r>
            <a:r>
              <a:rPr lang="ru-RU" sz="2000" dirty="0" smtClean="0">
                <a:solidFill>
                  <a:prstClr val="black"/>
                </a:solidFill>
                <a:latin typeface="Times New Roman" pitchFamily="18" charset="0"/>
                <a:cs typeface="Times New Roman" pitchFamily="18" charset="0"/>
              </a:rPr>
              <a:t>) или тысячной (</a:t>
            </a:r>
            <a:r>
              <a:rPr lang="ru-RU" sz="2000" dirty="0" err="1" smtClean="0">
                <a:solidFill>
                  <a:prstClr val="black"/>
                </a:solidFill>
                <a:latin typeface="Times New Roman" pitchFamily="18" charset="0"/>
                <a:cs typeface="Times New Roman" pitchFamily="18" charset="0"/>
              </a:rPr>
              <a:t>мР</a:t>
            </a:r>
            <a:r>
              <a:rPr lang="ru-RU" sz="2000" dirty="0" smtClean="0">
                <a:solidFill>
                  <a:prstClr val="black"/>
                </a:solidFill>
                <a:latin typeface="Times New Roman" pitchFamily="18" charset="0"/>
                <a:cs typeface="Times New Roman" pitchFamily="18" charset="0"/>
              </a:rPr>
              <a:t>) долями Рентгена.</a:t>
            </a:r>
          </a:p>
          <a:p>
            <a:r>
              <a:rPr lang="ru-RU" sz="2000" dirty="0" smtClean="0">
                <a:solidFill>
                  <a:prstClr val="black"/>
                </a:solidFill>
                <a:latin typeface="Times New Roman" pitchFamily="18" charset="0"/>
                <a:cs typeface="Times New Roman" pitchFamily="18" charset="0"/>
              </a:rPr>
              <a:t> Для оценки воздействия на организм человека используются понятия эквивалентная доза и мощность эквивалентной дозы. Измеряются, соответственно, в </a:t>
            </a:r>
            <a:r>
              <a:rPr lang="ru-RU" sz="2000" b="1" dirty="0" err="1" smtClean="0">
                <a:solidFill>
                  <a:prstClr val="black"/>
                </a:solidFill>
                <a:latin typeface="Times New Roman" pitchFamily="18" charset="0"/>
                <a:cs typeface="Times New Roman" pitchFamily="18" charset="0"/>
              </a:rPr>
              <a:t>Зивертах</a:t>
            </a:r>
            <a:r>
              <a:rPr lang="ru-RU" sz="2000" b="1" dirty="0" smtClean="0">
                <a:solidFill>
                  <a:prstClr val="black"/>
                </a:solidFill>
                <a:latin typeface="Times New Roman" pitchFamily="18" charset="0"/>
                <a:cs typeface="Times New Roman" pitchFamily="18" charset="0"/>
              </a:rPr>
              <a:t> (Зв) </a:t>
            </a:r>
            <a:r>
              <a:rPr lang="ru-RU" sz="2000" dirty="0" smtClean="0">
                <a:solidFill>
                  <a:prstClr val="black"/>
                </a:solidFill>
                <a:latin typeface="Times New Roman" pitchFamily="18" charset="0"/>
                <a:cs typeface="Times New Roman" pitchFamily="18" charset="0"/>
              </a:rPr>
              <a:t>и </a:t>
            </a:r>
            <a:r>
              <a:rPr lang="ru-RU" sz="2000" b="1" dirty="0" err="1" smtClean="0">
                <a:solidFill>
                  <a:prstClr val="black"/>
                </a:solidFill>
                <a:latin typeface="Times New Roman" pitchFamily="18" charset="0"/>
                <a:cs typeface="Times New Roman" pitchFamily="18" charset="0"/>
              </a:rPr>
              <a:t>Зивертах</a:t>
            </a:r>
            <a:r>
              <a:rPr lang="ru-RU" sz="2000" b="1" dirty="0" smtClean="0">
                <a:solidFill>
                  <a:prstClr val="black"/>
                </a:solidFill>
                <a:latin typeface="Times New Roman" pitchFamily="18" charset="0"/>
                <a:cs typeface="Times New Roman" pitchFamily="18" charset="0"/>
              </a:rPr>
              <a:t>/час</a:t>
            </a:r>
            <a:r>
              <a:rPr lang="ru-RU" sz="2000" dirty="0" smtClean="0">
                <a:solidFill>
                  <a:prstClr val="black"/>
                </a:solidFill>
                <a:latin typeface="Times New Roman" pitchFamily="18" charset="0"/>
                <a:cs typeface="Times New Roman" pitchFamily="18" charset="0"/>
              </a:rPr>
              <a:t>. В быту можно считать, что 1 </a:t>
            </a:r>
            <a:r>
              <a:rPr lang="ru-RU" sz="2000" dirty="0" err="1" smtClean="0">
                <a:solidFill>
                  <a:prstClr val="black"/>
                </a:solidFill>
                <a:latin typeface="Times New Roman" pitchFamily="18" charset="0"/>
                <a:cs typeface="Times New Roman" pitchFamily="18" charset="0"/>
              </a:rPr>
              <a:t>Зиверт</a:t>
            </a:r>
            <a:r>
              <a:rPr lang="ru-RU" sz="2000" dirty="0" smtClean="0">
                <a:solidFill>
                  <a:prstClr val="black"/>
                </a:solidFill>
                <a:latin typeface="Times New Roman" pitchFamily="18" charset="0"/>
                <a:cs typeface="Times New Roman" pitchFamily="18" charset="0"/>
              </a:rPr>
              <a:t> = 100 Рентген. Необходимо указывать на какой орган, часть или все тело пришлась данная доза.</a:t>
            </a:r>
            <a:endParaRPr lang="ru-RU"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501235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332656"/>
            <a:ext cx="7704856" cy="830997"/>
          </a:xfrm>
          <a:prstGeom prst="rect">
            <a:avLst/>
          </a:prstGeom>
          <a:noFill/>
        </p:spPr>
        <p:txBody>
          <a:bodyPr wrap="square" rtlCol="0">
            <a:spAutoFit/>
          </a:bodyPr>
          <a:lstStyle/>
          <a:p>
            <a:pPr algn="ctr"/>
            <a:r>
              <a:rPr lang="ru-RU" sz="2400" b="1" dirty="0">
                <a:solidFill>
                  <a:prstClr val="black"/>
                </a:solidFill>
                <a:latin typeface="Times New Roman" pitchFamily="18" charset="0"/>
                <a:cs typeface="Times New Roman" pitchFamily="18" charset="0"/>
              </a:rPr>
              <a:t>Уровень радиационного облучения при</a:t>
            </a:r>
          </a:p>
          <a:p>
            <a:pPr algn="ctr"/>
            <a:r>
              <a:rPr lang="ru-RU" sz="2400" b="1" dirty="0">
                <a:solidFill>
                  <a:prstClr val="black"/>
                </a:solidFill>
                <a:latin typeface="Times New Roman" pitchFamily="18" charset="0"/>
                <a:cs typeface="Times New Roman" pitchFamily="18" charset="0"/>
              </a:rPr>
              <a:t>медицинских исследованиях </a:t>
            </a:r>
          </a:p>
        </p:txBody>
      </p:sp>
      <p:graphicFrame>
        <p:nvGraphicFramePr>
          <p:cNvPr id="3" name="Таблица 2"/>
          <p:cNvGraphicFramePr>
            <a:graphicFrameLocks noGrp="1"/>
          </p:cNvGraphicFramePr>
          <p:nvPr>
            <p:extLst>
              <p:ext uri="{D42A27DB-BD31-4B8C-83A1-F6EECF244321}">
                <p14:modId xmlns:p14="http://schemas.microsoft.com/office/powerpoint/2010/main" xmlns="" val="1330470875"/>
              </p:ext>
            </p:extLst>
          </p:nvPr>
        </p:nvGraphicFramePr>
        <p:xfrm>
          <a:off x="708248" y="1302234"/>
          <a:ext cx="7824192" cy="5052277"/>
        </p:xfrm>
        <a:graphic>
          <a:graphicData uri="http://schemas.openxmlformats.org/drawingml/2006/table">
            <a:tbl>
              <a:tblPr firstRow="1" bandRow="1">
                <a:tableStyleId>{5C22544A-7EE6-4342-B048-85BDC9FD1C3A}</a:tableStyleId>
              </a:tblPr>
              <a:tblGrid>
                <a:gridCol w="4680520"/>
                <a:gridCol w="3143672"/>
              </a:tblGrid>
              <a:tr h="437780">
                <a:tc>
                  <a:txBody>
                    <a:bodyPr/>
                    <a:lstStyle/>
                    <a:p>
                      <a:r>
                        <a:rPr lang="ru-RU" sz="2400" b="1" dirty="0" smtClean="0"/>
                        <a:t>Вид обследования</a:t>
                      </a:r>
                      <a:endParaRPr lang="ru-RU" sz="2400" b="1" dirty="0"/>
                    </a:p>
                  </a:txBody>
                  <a:tcPr/>
                </a:tc>
                <a:tc>
                  <a:txBody>
                    <a:bodyPr/>
                    <a:lstStyle/>
                    <a:p>
                      <a:r>
                        <a:rPr lang="ru-RU" sz="2400" b="1" dirty="0" smtClean="0"/>
                        <a:t>Доза</a:t>
                      </a:r>
                      <a:r>
                        <a:rPr lang="ru-RU" sz="2400" b="1" baseline="0" dirty="0" smtClean="0"/>
                        <a:t> облучения, </a:t>
                      </a:r>
                      <a:r>
                        <a:rPr lang="ru-RU" sz="2400" b="1" baseline="0" dirty="0" err="1" smtClean="0"/>
                        <a:t>мЗв</a:t>
                      </a:r>
                      <a:endParaRPr lang="ru-RU" sz="2400" b="1" dirty="0"/>
                    </a:p>
                  </a:txBody>
                  <a:tcPr/>
                </a:tc>
              </a:tr>
              <a:tr h="437780">
                <a:tc>
                  <a:txBody>
                    <a:bodyPr/>
                    <a:lstStyle/>
                    <a:p>
                      <a:r>
                        <a:rPr lang="ru-RU" sz="2400" b="1" dirty="0" smtClean="0"/>
                        <a:t>ЭКГ</a:t>
                      </a:r>
                      <a:endParaRPr lang="ru-RU" sz="2400" b="1" dirty="0"/>
                    </a:p>
                  </a:txBody>
                  <a:tcPr/>
                </a:tc>
                <a:tc>
                  <a:txBody>
                    <a:bodyPr/>
                    <a:lstStyle/>
                    <a:p>
                      <a:r>
                        <a:rPr lang="ru-RU" sz="2400" b="1" dirty="0" smtClean="0"/>
                        <a:t>0</a:t>
                      </a:r>
                      <a:endParaRPr lang="ru-RU" sz="2400" b="1" dirty="0"/>
                    </a:p>
                  </a:txBody>
                  <a:tcPr/>
                </a:tc>
              </a:tr>
              <a:tr h="1138228">
                <a:tc>
                  <a:txBody>
                    <a:bodyPr/>
                    <a:lstStyle/>
                    <a:p>
                      <a:r>
                        <a:rPr lang="ru-RU" sz="2400" b="1" dirty="0" smtClean="0"/>
                        <a:t>ПЭТ (позитронная</a:t>
                      </a:r>
                      <a:r>
                        <a:rPr lang="ru-RU" sz="2400" b="1" baseline="0" dirty="0" smtClean="0"/>
                        <a:t> томография</a:t>
                      </a:r>
                      <a:r>
                        <a:rPr lang="ru-RU" sz="2400" b="1" dirty="0" smtClean="0"/>
                        <a:t>) (определение нахождение</a:t>
                      </a:r>
                      <a:r>
                        <a:rPr lang="ru-RU" sz="2400" b="1" baseline="0" dirty="0" smtClean="0"/>
                        <a:t> опухолей</a:t>
                      </a:r>
                      <a:r>
                        <a:rPr lang="ru-RU" sz="2400" b="1" dirty="0" smtClean="0"/>
                        <a:t>)</a:t>
                      </a:r>
                      <a:endParaRPr lang="ru-RU" sz="2400" b="1" dirty="0"/>
                    </a:p>
                  </a:txBody>
                  <a:tcPr/>
                </a:tc>
                <a:tc>
                  <a:txBody>
                    <a:bodyPr/>
                    <a:lstStyle/>
                    <a:p>
                      <a:r>
                        <a:rPr lang="ru-RU" sz="2400" b="1" dirty="0" smtClean="0"/>
                        <a:t>10 </a:t>
                      </a:r>
                      <a:endParaRPr lang="ru-RU" sz="2400" b="1" dirty="0"/>
                    </a:p>
                  </a:txBody>
                  <a:tcPr/>
                </a:tc>
              </a:tr>
              <a:tr h="437780">
                <a:tc>
                  <a:txBody>
                    <a:bodyPr/>
                    <a:lstStyle/>
                    <a:p>
                      <a:r>
                        <a:rPr lang="ru-RU" sz="2400" b="1" dirty="0" smtClean="0"/>
                        <a:t>Рентгенография </a:t>
                      </a:r>
                      <a:endParaRPr lang="ru-RU" sz="2400" b="1" dirty="0"/>
                    </a:p>
                  </a:txBody>
                  <a:tcPr/>
                </a:tc>
                <a:tc>
                  <a:txBody>
                    <a:bodyPr/>
                    <a:lstStyle/>
                    <a:p>
                      <a:r>
                        <a:rPr lang="ru-RU" sz="2400" b="1" dirty="0" smtClean="0"/>
                        <a:t>0,7-0,8 (1 сеанс)</a:t>
                      </a:r>
                      <a:endParaRPr lang="ru-RU" sz="2400" b="1" dirty="0"/>
                    </a:p>
                  </a:txBody>
                  <a:tcPr/>
                </a:tc>
              </a:tr>
              <a:tr h="754597">
                <a:tc>
                  <a:txBody>
                    <a:bodyPr/>
                    <a:lstStyle/>
                    <a:p>
                      <a:r>
                        <a:rPr lang="ru-RU" sz="2400" b="1" dirty="0" smtClean="0"/>
                        <a:t>КТ (компьютерная томография)</a:t>
                      </a:r>
                      <a:endParaRPr lang="ru-RU" sz="2400" b="1" dirty="0"/>
                    </a:p>
                  </a:txBody>
                  <a:tcPr/>
                </a:tc>
                <a:tc>
                  <a:txBody>
                    <a:bodyPr/>
                    <a:lstStyle/>
                    <a:p>
                      <a:r>
                        <a:rPr lang="ru-RU" sz="2400" b="1" dirty="0" smtClean="0"/>
                        <a:t>10-15</a:t>
                      </a:r>
                      <a:endParaRPr lang="ru-RU" sz="2400" b="1" dirty="0"/>
                    </a:p>
                  </a:txBody>
                  <a:tcPr/>
                </a:tc>
              </a:tr>
              <a:tr h="788004">
                <a:tc>
                  <a:txBody>
                    <a:bodyPr/>
                    <a:lstStyle/>
                    <a:p>
                      <a:r>
                        <a:rPr lang="ru-RU" sz="2400" b="1" dirty="0" smtClean="0"/>
                        <a:t>МРТ(магнитно-резонансная томография)</a:t>
                      </a:r>
                      <a:endParaRPr lang="ru-RU" sz="2400" b="1" dirty="0"/>
                    </a:p>
                  </a:txBody>
                  <a:tcPr/>
                </a:tc>
                <a:tc>
                  <a:txBody>
                    <a:bodyPr/>
                    <a:lstStyle/>
                    <a:p>
                      <a:r>
                        <a:rPr lang="ru-RU" sz="2400" b="1" dirty="0" smtClean="0"/>
                        <a:t>0</a:t>
                      </a:r>
                      <a:endParaRPr lang="ru-RU" sz="2400" b="1" dirty="0"/>
                    </a:p>
                  </a:txBody>
                  <a:tcPr/>
                </a:tc>
              </a:tr>
              <a:tr h="437780">
                <a:tc>
                  <a:txBody>
                    <a:bodyPr/>
                    <a:lstStyle/>
                    <a:p>
                      <a:r>
                        <a:rPr lang="ru-RU" sz="2400" b="1" dirty="0" smtClean="0"/>
                        <a:t>УЗИ</a:t>
                      </a:r>
                      <a:endParaRPr lang="ru-RU" sz="2400" b="1" dirty="0"/>
                    </a:p>
                  </a:txBody>
                  <a:tcPr/>
                </a:tc>
                <a:tc>
                  <a:txBody>
                    <a:bodyPr/>
                    <a:lstStyle/>
                    <a:p>
                      <a:r>
                        <a:rPr lang="ru-RU" sz="2400" b="1" dirty="0" smtClean="0"/>
                        <a:t>0</a:t>
                      </a:r>
                      <a:endParaRPr lang="ru-RU" sz="2400" b="1" dirty="0"/>
                    </a:p>
                  </a:txBody>
                  <a:tcPr/>
                </a:tc>
              </a:tr>
              <a:tr h="437780">
                <a:tc>
                  <a:txBody>
                    <a:bodyPr/>
                    <a:lstStyle/>
                    <a:p>
                      <a:r>
                        <a:rPr lang="ru-RU" sz="2400" b="1" dirty="0" smtClean="0"/>
                        <a:t>Рентгенография зубов</a:t>
                      </a:r>
                      <a:endParaRPr lang="ru-RU" sz="2400" b="1" dirty="0"/>
                    </a:p>
                  </a:txBody>
                  <a:tcPr/>
                </a:tc>
                <a:tc>
                  <a:txBody>
                    <a:bodyPr/>
                    <a:lstStyle/>
                    <a:p>
                      <a:r>
                        <a:rPr lang="ru-RU" sz="2400" b="1" dirty="0" smtClean="0"/>
                        <a:t>30 (1 доза)</a:t>
                      </a:r>
                      <a:endParaRPr lang="ru-RU" sz="2400" b="1" dirty="0"/>
                    </a:p>
                  </a:txBody>
                  <a:tcPr/>
                </a:tc>
              </a:tr>
            </a:tbl>
          </a:graphicData>
        </a:graphic>
      </p:graphicFrame>
    </p:spTree>
    <p:extLst>
      <p:ext uri="{BB962C8B-B14F-4D97-AF65-F5344CB8AC3E}">
        <p14:creationId xmlns:p14="http://schemas.microsoft.com/office/powerpoint/2010/main" xmlns="" val="1284807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1832" y="980728"/>
            <a:ext cx="8856984" cy="5324535"/>
          </a:xfrm>
          <a:prstGeom prst="rect">
            <a:avLst/>
          </a:prstGeom>
        </p:spPr>
        <p:txBody>
          <a:bodyPr wrap="square">
            <a:spAutoFit/>
          </a:bodyPr>
          <a:lstStyle/>
          <a:p>
            <a:r>
              <a:rPr lang="ru-RU" sz="2000" b="1" dirty="0" smtClean="0">
                <a:latin typeface="Times New Roman" pitchFamily="18" charset="0"/>
                <a:cs typeface="Times New Roman" pitchFamily="18" charset="0"/>
              </a:rPr>
              <a:t>1. Типы дозиметров: </a:t>
            </a:r>
            <a:r>
              <a:rPr lang="ru-RU" sz="2000" dirty="0" smtClean="0">
                <a:latin typeface="Times New Roman" pitchFamily="18" charset="0"/>
                <a:cs typeface="Times New Roman" pitchFamily="18" charset="0"/>
              </a:rPr>
              <a:t>бытовые и индивидуальные радиометры, рентгенметр           ( измеряет мощность гамма-излучения). Технически приборы устроены максимально доступно для пользователя. Имеют световую, звуковую сигнализацию, индикаторные табло и компактные размеры. Есть модели для ношения в кармане и на запястье. Энергопотребление приборов незначительное, поэтому от одной батареи они могут работать от нескольких суток до месяцев.   </a:t>
            </a:r>
          </a:p>
          <a:p>
            <a:r>
              <a:rPr lang="ru-RU" sz="2000" dirty="0">
                <a:latin typeface="Times New Roman" pitchFamily="18" charset="0"/>
                <a:cs typeface="Times New Roman" pitchFamily="18" charset="0"/>
              </a:rPr>
              <a:t> </a:t>
            </a:r>
            <a:r>
              <a:rPr lang="ru-RU" sz="2000" dirty="0" smtClean="0">
                <a:latin typeface="Times New Roman" pitchFamily="18" charset="0"/>
                <a:cs typeface="Times New Roman" pitchFamily="18" charset="0"/>
              </a:rPr>
              <a:t>                                                                                                                                                  2. </a:t>
            </a:r>
            <a:r>
              <a:rPr lang="ru-RU" sz="2000" b="1" dirty="0" smtClean="0">
                <a:latin typeface="Times New Roman" pitchFamily="18" charset="0"/>
                <a:cs typeface="Times New Roman" pitchFamily="18" charset="0"/>
              </a:rPr>
              <a:t>Устройство и принцип действия </a:t>
            </a:r>
            <a:r>
              <a:rPr lang="ru-RU" sz="2000" dirty="0" smtClean="0">
                <a:latin typeface="Times New Roman" pitchFamily="18" charset="0"/>
                <a:cs typeface="Times New Roman" pitchFamily="18" charset="0"/>
              </a:rPr>
              <a:t>дозиметров: </a:t>
            </a:r>
            <a:r>
              <a:rPr lang="ru-RU" sz="2000" dirty="0">
                <a:latin typeface="Times New Roman" pitchFamily="18" charset="0"/>
                <a:cs typeface="Times New Roman" pitchFamily="18" charset="0"/>
              </a:rPr>
              <a:t>п</a:t>
            </a:r>
            <a:r>
              <a:rPr lang="ru-RU" sz="2000" dirty="0" smtClean="0">
                <a:latin typeface="Times New Roman" pitchFamily="18" charset="0"/>
                <a:cs typeface="Times New Roman" pitchFamily="18" charset="0"/>
              </a:rPr>
              <a:t>рибор имеет: 1)детектор излучения, преобразующий воздействие ионизирующего излучения в электрический сигнал, удобный для обработки и измерения. Ионизирующее излучение — это поток заряженных частиц, которые испускают все радиоактивные препараты. Проникая в детектор, частицы вызывают электрический ток, пропорциональный количеству частиц; 2)рабочий элемент большинства дозиметров - полупроводниковый диод; 3)электроника дозиметра обрабатывает характеристики тока детектора и преобразует их в визуальный вид, отображаемый на 4)табло прибора</a:t>
            </a:r>
            <a:endParaRPr lang="ru-RU" sz="2000" dirty="0">
              <a:latin typeface="Times New Roman" pitchFamily="18" charset="0"/>
              <a:cs typeface="Times New Roman" pitchFamily="18" charset="0"/>
            </a:endParaRPr>
          </a:p>
        </p:txBody>
      </p:sp>
      <p:sp>
        <p:nvSpPr>
          <p:cNvPr id="2" name="TextBox 1"/>
          <p:cNvSpPr txBox="1"/>
          <p:nvPr/>
        </p:nvSpPr>
        <p:spPr>
          <a:xfrm>
            <a:off x="611560" y="259215"/>
            <a:ext cx="3107646" cy="461665"/>
          </a:xfrm>
          <a:prstGeom prst="rect">
            <a:avLst/>
          </a:prstGeom>
          <a:noFill/>
        </p:spPr>
        <p:txBody>
          <a:bodyPr wrap="none" rtlCol="0">
            <a:spAutoFit/>
          </a:bodyPr>
          <a:lstStyle/>
          <a:p>
            <a:r>
              <a:rPr lang="ru-RU" sz="2400" b="1" dirty="0" smtClean="0">
                <a:latin typeface="Times New Roman" pitchFamily="18" charset="0"/>
                <a:cs typeface="Times New Roman" pitchFamily="18" charset="0"/>
              </a:rPr>
              <a:t>Выполнение работы.</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3037325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23928" y="2564904"/>
            <a:ext cx="4760913" cy="33353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5678" t="9677" r="9009" b="8119"/>
          <a:stretch/>
        </p:blipFill>
        <p:spPr bwMode="auto">
          <a:xfrm>
            <a:off x="-11016" y="0"/>
            <a:ext cx="4875624" cy="3523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06834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865468"/>
            <a:ext cx="8640960" cy="4893647"/>
          </a:xfrm>
          <a:prstGeom prst="rect">
            <a:avLst/>
          </a:prstGeom>
        </p:spPr>
        <p:txBody>
          <a:bodyPr wrap="square">
            <a:spAutoFit/>
          </a:bodyPr>
          <a:lstStyle/>
          <a:p>
            <a:r>
              <a:rPr lang="ru-RU" sz="2400" b="1" dirty="0" smtClean="0">
                <a:latin typeface="Times New Roman" pitchFamily="18" charset="0"/>
                <a:cs typeface="Times New Roman" pitchFamily="18" charset="0"/>
              </a:rPr>
              <a:t>3. Как правильно пользоваться дозиметром?</a:t>
            </a:r>
          </a:p>
          <a:p>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 Следует пользоваться дозиметром в соответствии с прилагаемой к нему инструкцией.</a:t>
            </a:r>
          </a:p>
          <a:p>
            <a:r>
              <a:rPr lang="ru-RU" sz="2400" dirty="0" smtClean="0">
                <a:latin typeface="Times New Roman" pitchFamily="18" charset="0"/>
                <a:cs typeface="Times New Roman" pitchFamily="18" charset="0"/>
              </a:rPr>
              <a:t> Также необходимо учитывать, что при любых измерениях радиации присутствует естественный радиационный фон. Поэтому сначала выполняют измерение дозиметром уровня фона, характерного для данного участка местности                             (на достаточном удалении от предполагаемого источника радиации), после чего выполняют измерения уже в присутствии предполагаемого источника радиации. Наличие устойчивого превышения над уровнем фона может свидетельствовать об обнаружении радиоактивности.</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218587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50" y="117693"/>
            <a:ext cx="9155749" cy="6001643"/>
          </a:xfrm>
          <a:prstGeom prst="rect">
            <a:avLst/>
          </a:prstGeom>
        </p:spPr>
        <p:txBody>
          <a:bodyPr wrap="square">
            <a:spAutoFit/>
          </a:bodyPr>
          <a:lstStyle/>
          <a:p>
            <a:r>
              <a:rPr lang="ru-RU" sz="20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4. Основные правила выполнения дозиметрических измерений.</a:t>
            </a:r>
          </a:p>
          <a:p>
            <a:r>
              <a:rPr lang="ru-RU" dirty="0" smtClean="0">
                <a:latin typeface="Times New Roman" pitchFamily="18" charset="0"/>
                <a:cs typeface="Times New Roman" pitchFamily="18" charset="0"/>
              </a:rPr>
              <a:t>    </a:t>
            </a:r>
          </a:p>
          <a:p>
            <a:r>
              <a:rPr lang="ru-RU" dirty="0" smtClean="0">
                <a:latin typeface="Times New Roman" pitchFamily="18" charset="0"/>
                <a:cs typeface="Times New Roman" pitchFamily="18" charset="0"/>
              </a:rPr>
              <a:t>     При проведении дозиметрических измерений, прежде всего, необходимо строго придерживаться рекомендаций изложенных в технической документации на прибор.</a:t>
            </a:r>
          </a:p>
          <a:p>
            <a:r>
              <a:rPr lang="ru-RU" dirty="0" smtClean="0">
                <a:latin typeface="Times New Roman" pitchFamily="18" charset="0"/>
                <a:cs typeface="Times New Roman" pitchFamily="18" charset="0"/>
              </a:rPr>
              <a:t>     При измерении мощности экспозиционной дозы гамма-излучения или эквивалентной дозы гамма-излучения необходимо соблюдать следующие правила:</a:t>
            </a:r>
          </a:p>
          <a:p>
            <a:r>
              <a:rPr lang="ru-RU" dirty="0" smtClean="0">
                <a:latin typeface="Times New Roman" pitchFamily="18" charset="0"/>
                <a:cs typeface="Times New Roman" pitchFamily="18" charset="0"/>
              </a:rPr>
              <a:t>-при проведении любых дозиметрических измерений, если предполагается их постоянное проведения с целью наблюдения за радиационной обстановкой, необходимо строго соблюдать геометрию измерения;</a:t>
            </a:r>
          </a:p>
          <a:p>
            <a:r>
              <a:rPr lang="ru-RU" dirty="0" smtClean="0">
                <a:latin typeface="Times New Roman" pitchFamily="18" charset="0"/>
                <a:cs typeface="Times New Roman" pitchFamily="18" charset="0"/>
              </a:rPr>
              <a:t>-для повышения достоверности результатов дозиметрического контроля проводится несколько измерений (но не менее 3-х), и вычисляется  среднее арифметическое;</a:t>
            </a:r>
          </a:p>
          <a:p>
            <a:r>
              <a:rPr lang="ru-RU" dirty="0" smtClean="0">
                <a:latin typeface="Times New Roman" pitchFamily="18" charset="0"/>
                <a:cs typeface="Times New Roman" pitchFamily="18" charset="0"/>
              </a:rPr>
              <a:t>-при выполнении измерений на территории выбирают участки вдали от зданий и сооружений (2-3 высоты);</a:t>
            </a:r>
          </a:p>
          <a:p>
            <a:r>
              <a:rPr lang="ru-RU" dirty="0" smtClean="0">
                <a:latin typeface="Times New Roman" pitchFamily="18" charset="0"/>
                <a:cs typeface="Times New Roman" pitchFamily="18" charset="0"/>
              </a:rPr>
              <a:t>- измерения на территории проводят на двух уровнях, на высоте 0.1 и 1.0 м от поверхности грунта;</a:t>
            </a:r>
          </a:p>
          <a:p>
            <a:r>
              <a:rPr lang="ru-RU" dirty="0" smtClean="0">
                <a:latin typeface="Times New Roman" pitchFamily="18" charset="0"/>
                <a:cs typeface="Times New Roman" pitchFamily="18" charset="0"/>
              </a:rPr>
              <a:t>-при измерении в жилых и общественных помещениях, измерения проводятся в центре помещения на высоте 1.0 м от пола.</a:t>
            </a:r>
          </a:p>
          <a:p>
            <a:r>
              <a:rPr lang="ru-RU" dirty="0" smtClean="0">
                <a:latin typeface="Times New Roman" pitchFamily="18" charset="0"/>
                <a:cs typeface="Times New Roman" pitchFamily="18" charset="0"/>
              </a:rPr>
              <a:t>   При измерении уровней загрязнения радионуклидами различных поверхностей необходимо выносной датчик или прибор в целом, если выносного датчика нет, поместить в полиэтиленовый пакет (для предотвращения возможного загрязнения), и проводить измерение на максимально возможно близком расстоянии от измеряемой поверхности.</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3577419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32"/>
            <a:ext cx="8640960" cy="4431983"/>
          </a:xfrm>
          <a:prstGeom prst="rect">
            <a:avLst/>
          </a:prstGeom>
        </p:spPr>
        <p:txBody>
          <a:bodyPr wrap="square">
            <a:spAutoFit/>
          </a:bodyPr>
          <a:lstStyle/>
          <a:p>
            <a:r>
              <a:rPr lang="ru-RU" sz="2400" b="1" dirty="0" smtClean="0">
                <a:latin typeface="Times New Roman" pitchFamily="18" charset="0"/>
                <a:cs typeface="Times New Roman" pitchFamily="18" charset="0"/>
              </a:rPr>
              <a:t>5. Результат проведенных измерений</a:t>
            </a:r>
            <a:endParaRPr lang="ru-RU" dirty="0" smtClean="0"/>
          </a:p>
          <a:p>
            <a:r>
              <a:rPr lang="ru-RU" sz="2000" dirty="0" smtClean="0">
                <a:latin typeface="Times New Roman" pitchFamily="18" charset="0"/>
                <a:cs typeface="Times New Roman" pitchFamily="18" charset="0"/>
              </a:rPr>
              <a:t>Пример рабочей карты с нанесением изолиний приведен на рисунке слева.</a:t>
            </a:r>
          </a:p>
          <a:p>
            <a:r>
              <a:rPr lang="ru-RU" sz="2000" dirty="0" smtClean="0">
                <a:latin typeface="Times New Roman" pitchFamily="18" charset="0"/>
                <a:cs typeface="Times New Roman" pitchFamily="18" charset="0"/>
              </a:rPr>
              <a:t>После того, как все изолинии на рабочей карте проведены, их переносят на чистый лист итоговой карты. Каждую изолинию маркируют числом, отражающим ее значение фона. Карту снабжают рамкой (при необходимости – масштабной) и масштабом, обозначенным в любом удобном виде (например: «1:500» или «в 1 см 5 м»).</a:t>
            </a:r>
          </a:p>
          <a:p>
            <a:r>
              <a:rPr lang="ru-RU" sz="2000" dirty="0" smtClean="0">
                <a:latin typeface="Times New Roman" pitchFamily="18" charset="0"/>
                <a:cs typeface="Times New Roman" pitchFamily="18" charset="0"/>
              </a:rPr>
              <a:t>Для большей наглядности значения радиационного фона на карте могут быть переданы не только изолиниями, но и раскраской – цветной или черно-белой. В первом случае минимальные значения, как правило, отражают синим цветом, максимальные – красным. Во втором случае разные значения передают разными типами штриховки.</a:t>
            </a:r>
          </a:p>
          <a:p>
            <a:r>
              <a:rPr lang="ru-RU" sz="2000" dirty="0" smtClean="0">
                <a:latin typeface="Times New Roman" pitchFamily="18" charset="0"/>
                <a:cs typeface="Times New Roman" pitchFamily="18" charset="0"/>
              </a:rPr>
              <a:t>Пример итоговой карты радиационного фона приведен на рисунке справа.</a:t>
            </a:r>
          </a:p>
          <a:p>
            <a:r>
              <a:rPr lang="ru-RU" dirty="0" smtClean="0"/>
              <a:t> </a:t>
            </a:r>
            <a:endParaRPr lang="ru-RU"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23728" y="4193704"/>
            <a:ext cx="5056857" cy="26642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48829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9632" y="692696"/>
            <a:ext cx="5456365" cy="461665"/>
          </a:xfrm>
          <a:prstGeom prst="rect">
            <a:avLst/>
          </a:prstGeom>
          <a:noFill/>
        </p:spPr>
        <p:txBody>
          <a:bodyPr wrap="none" rtlCol="0">
            <a:spAutoFit/>
          </a:bodyPr>
          <a:lstStyle/>
          <a:p>
            <a:r>
              <a:rPr lang="ru-RU" sz="2400" b="1" dirty="0" smtClean="0">
                <a:latin typeface="Times New Roman" pitchFamily="18" charset="0"/>
                <a:cs typeface="Times New Roman" pitchFamily="18" charset="0"/>
              </a:rPr>
              <a:t>Сделать вывод о проделанной работе.</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389021163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193</TotalTime>
  <Words>1225</Words>
  <Application>Microsoft Office PowerPoint</Application>
  <PresentationFormat>Экран (4:3)</PresentationFormat>
  <Paragraphs>74</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Лабораторная работа  «Измерение естественного радиационного фона»</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Лабораторная работа «Измерение естественного радиационного фона»</dc:title>
  <dc:creator>Admin</dc:creator>
  <cp:lastModifiedBy>User</cp:lastModifiedBy>
  <cp:revision>13</cp:revision>
  <dcterms:created xsi:type="dcterms:W3CDTF">2016-05-01T19:29:23Z</dcterms:created>
  <dcterms:modified xsi:type="dcterms:W3CDTF">2016-09-29T10:45:57Z</dcterms:modified>
</cp:coreProperties>
</file>